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1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split in the branch, where we break the large group into progressively smaller group by posing an either-or scenario, is referred to as a node. The terminal node is called a leaf.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will make </a:t>
            </a:r>
            <a:r>
              <a:rPr lang="en"/>
              <a:t>decisions at each node starting with the root to split the data on a select feature, selecting a new feature at each node. Using this method, the model is trying to separate the data into categories to best predict the desired target variable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Model predictions for WNV positive mosquito species</a:t>
            </a:r>
            <a:endParaRPr sz="1050"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56% - Culex Pipiens</a:t>
            </a:r>
            <a:endParaRPr sz="1050"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18% - Culex Pipiens / Restuans</a:t>
            </a:r>
            <a:endParaRPr sz="1050"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16% - Culex Restuans</a:t>
            </a:r>
            <a:endParaRPr sz="1050"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10% - Culex Salinarius</a:t>
            </a:r>
            <a:endParaRPr sz="1050"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recommends spraying the 2 square mile zone directly Southeast of the O’Hare International Airport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Vector control is any method to limit or eradicate the mammals, birds or insects that transmit disease pathogens.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The 2 most common forms of vector control for mosquitoes are truck mounted and aerial spraying, which are pretty self explanatory. </a:t>
            </a:r>
            <a:endParaRPr>
              <a:highlight>
                <a:srgbClr val="DD7E6B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There are many factors to consider when directing vector control efforts that include but are not limited to:  </a:t>
            </a:r>
            <a:endParaRPr>
              <a:highlight>
                <a:srgbClr val="DD7E6B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Timing (mosquitoes active- early evening)</a:t>
            </a:r>
            <a:endParaRPr>
              <a:highlight>
                <a:srgbClr val="DD7E6B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Wind speed/direction (relies on being carried thru air &lt;10mph)</a:t>
            </a:r>
            <a:endParaRPr>
              <a:highlight>
                <a:srgbClr val="DD7E6B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Vector Disease Control International specifies</a:t>
            </a:r>
            <a:endParaRPr>
              <a:highlight>
                <a:srgbClr val="DD7E6B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Factors have bigger impact on truck mounted spraying efforts</a:t>
            </a:r>
            <a:endParaRPr>
              <a:highlight>
                <a:srgbClr val="DD7E6B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Aerial- more effective in rapidly reducing # mosquitoes spreading virus in large areas</a:t>
            </a:r>
            <a:endParaRPr>
              <a:highlight>
                <a:srgbClr val="DD7E6B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City of Chicago- 2017 spraying efforts- limited to truck mounted </a:t>
            </a:r>
            <a:endParaRPr>
              <a:highlight>
                <a:schemeClr val="accent4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Recommendation to implement aerial spraying </a:t>
            </a:r>
            <a:endParaRPr>
              <a:highlight>
                <a:schemeClr val="accent4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Organophosphates vs Synthethic Pyrethroid</a:t>
            </a:r>
            <a:endParaRPr>
              <a:highlight>
                <a:schemeClr val="accent4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Cheaper of two options, Naled used ext. In US</a:t>
            </a:r>
            <a:endParaRPr>
              <a:highlight>
                <a:schemeClr val="accent4"/>
              </a:highlight>
            </a:endParaRP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Applied to 16 million acres annually</a:t>
            </a:r>
            <a:endParaRPr>
              <a:highlight>
                <a:schemeClr val="accent4"/>
              </a:highlight>
            </a:endParaRP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Commonly used in disaster situations </a:t>
            </a:r>
            <a:endParaRPr>
              <a:highlight>
                <a:schemeClr val="accent4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Breaks down immediately given sunlight and water </a:t>
            </a:r>
            <a:endParaRPr>
              <a:highlight>
                <a:schemeClr val="accent4"/>
              </a:highlight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Case Study: Our team utilized 2 case studies when performing a cost benefit analysis for Chicago’s vector control</a:t>
            </a:r>
            <a:endParaRPr>
              <a:highlight>
                <a:srgbClr val="EA9999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- A WnV outbreak from 2005 in Sacramento, CA</a:t>
            </a:r>
            <a:endParaRPr>
              <a:highlight>
                <a:srgbClr val="EA9999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- Spraying efforts from Itasca in 2015- a city also in Illinnois </a:t>
            </a:r>
            <a:endParaRPr>
              <a:highlight>
                <a:srgbClr val="EA999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- This slide details the costs for those efforts </a:t>
            </a:r>
            <a:endParaRPr>
              <a:highlight>
                <a:srgbClr val="EA999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In Sacremento: </a:t>
            </a:r>
            <a:endParaRPr>
              <a:highlight>
                <a:srgbClr val="EA9999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-Vector Control $660,000</a:t>
            </a:r>
            <a:endParaRPr>
              <a:highlight>
                <a:srgbClr val="EA9999"/>
              </a:highlight>
            </a:endParaRPr>
          </a:p>
          <a:p>
            <a:pPr indent="-298450" lvl="0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Includes plane, pilot, and application</a:t>
            </a:r>
            <a:endParaRPr>
              <a:highlight>
                <a:srgbClr val="EA9999"/>
              </a:highlight>
            </a:endParaRPr>
          </a:p>
          <a:p>
            <a:pPr indent="-298450" lvl="0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Overtime expenses for Labor was an additional $41,790 </a:t>
            </a:r>
            <a:endParaRPr>
              <a:highlight>
                <a:srgbClr val="EA9999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Medical &amp; Productivity Loss nearly $3M</a:t>
            </a:r>
            <a:endParaRPr>
              <a:highlight>
                <a:srgbClr val="EA9999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This made up a majority of the costs!  </a:t>
            </a:r>
            <a:endParaRPr>
              <a:highlight>
                <a:srgbClr val="EA9999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Shows how much an emergency situation will inflate expenses.</a:t>
            </a:r>
            <a:endParaRPr>
              <a:highlight>
                <a:srgbClr val="EA999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Other, Smaller Cities in Illinois</a:t>
            </a:r>
            <a:endParaRPr>
              <a:highlight>
                <a:schemeClr val="accent4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If we applied </a:t>
            </a:r>
            <a:r>
              <a:rPr lang="en">
                <a:highlight>
                  <a:schemeClr val="accent4"/>
                </a:highlight>
              </a:rPr>
              <a:t>Itasca’s</a:t>
            </a:r>
            <a:r>
              <a:rPr lang="en">
                <a:highlight>
                  <a:schemeClr val="accent4"/>
                </a:highlight>
              </a:rPr>
              <a:t> regular spending to the target spray area in Chicago, it would cost $445,024</a:t>
            </a:r>
            <a:endParaRPr>
              <a:highlight>
                <a:schemeClr val="accent4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The only additional expense to factor in would be the additional labor needed for the increased coverage area (Itasca’s is only 5 sq miles)</a:t>
            </a:r>
            <a:endParaRPr>
              <a:highlight>
                <a:schemeClr val="accent4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If we applied NW Mosquito Abatement </a:t>
            </a:r>
            <a:r>
              <a:rPr lang="en">
                <a:highlight>
                  <a:schemeClr val="accent4"/>
                </a:highlight>
              </a:rPr>
              <a:t>District</a:t>
            </a:r>
            <a:r>
              <a:rPr lang="en">
                <a:highlight>
                  <a:schemeClr val="accent4"/>
                </a:highlight>
              </a:rPr>
              <a:t>  costs to Chicago it would be $309,920, and it encompasses far more </a:t>
            </a:r>
            <a:r>
              <a:rPr lang="en">
                <a:highlight>
                  <a:schemeClr val="accent4"/>
                </a:highlight>
              </a:rPr>
              <a:t>square</a:t>
            </a:r>
            <a:r>
              <a:rPr lang="en">
                <a:highlight>
                  <a:schemeClr val="accent4"/>
                </a:highlight>
              </a:rPr>
              <a:t> </a:t>
            </a:r>
            <a:r>
              <a:rPr lang="en">
                <a:highlight>
                  <a:schemeClr val="accent4"/>
                </a:highlight>
              </a:rPr>
              <a:t>mileage</a:t>
            </a:r>
            <a:r>
              <a:rPr lang="en">
                <a:highlight>
                  <a:schemeClr val="accent4"/>
                </a:highlight>
              </a:rPr>
              <a:t> than the targeted spray areas, so the labor that the city of Chicago would need is arguably less.</a:t>
            </a:r>
            <a:endParaRPr>
              <a:highlight>
                <a:schemeClr val="accent4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Addison Township has the </a:t>
            </a:r>
            <a:r>
              <a:rPr lang="en">
                <a:highlight>
                  <a:schemeClr val="accent4"/>
                </a:highlight>
              </a:rPr>
              <a:t>square</a:t>
            </a:r>
            <a:r>
              <a:rPr lang="en">
                <a:highlight>
                  <a:schemeClr val="accent4"/>
                </a:highlight>
              </a:rPr>
              <a:t> mileage of the spray area covered in Chicago, and we can see what the costs approx would be.</a:t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West Nile Virus- Most common mosquito-borne virus US</a:t>
            </a:r>
            <a:endParaRPr>
              <a:highlight>
                <a:srgbClr val="EA9999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80% of those infected do not develop symptoms </a:t>
            </a:r>
            <a:endParaRPr>
              <a:highlight>
                <a:srgbClr val="EA9999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Of The 20% that do- symptoms are commonly flu-like </a:t>
            </a:r>
            <a:endParaRPr>
              <a:highlight>
                <a:srgbClr val="EA9999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However, a minority of those individuals can develop a fatal neurological disease</a:t>
            </a:r>
            <a:endParaRPr>
              <a:highlight>
                <a:srgbClr val="EA9999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FFFF00"/>
                </a:highlight>
              </a:rPr>
              <a:t>The image to the left details the paths of transmission for the virus</a:t>
            </a:r>
            <a:endParaRPr>
              <a:highlight>
                <a:srgbClr val="FFFF00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FFFF00"/>
                </a:highlight>
              </a:rPr>
              <a:t>Birds are the natural hosts, who then transmit to mosquitoes- who then transmit to humans and other animals including horses and dogs </a:t>
            </a:r>
            <a:endParaRPr>
              <a:highlight>
                <a:srgbClr val="FFFF00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FFFF00"/>
                </a:highlight>
              </a:rPr>
              <a:t>While Vaccines are available for horses, they are not currently available for human use</a:t>
            </a:r>
            <a:endParaRPr>
              <a:highlight>
                <a:srgbClr val="FFFF00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FFFF00"/>
                </a:highlight>
              </a:rPr>
              <a:t>Therefore, </a:t>
            </a:r>
            <a:endParaRPr>
              <a:highlight>
                <a:srgbClr val="FFFF00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FFFF00"/>
                </a:highlight>
              </a:rPr>
              <a:t>An accurate method to predict when/where virus will spread</a:t>
            </a:r>
            <a:endParaRPr>
              <a:highlight>
                <a:srgbClr val="FFFF00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FFFF00"/>
                </a:highlight>
              </a:rPr>
              <a:t>Only option for prevention </a:t>
            </a:r>
            <a:endParaRPr>
              <a:highlight>
                <a:srgbClr val="FFFF00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BRITT READ:  UP UNTIL MEDICAL COSTS…</a:t>
            </a:r>
            <a:endParaRPr>
              <a:highlight>
                <a:schemeClr val="accent4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LAUREN READ MEDICAL COSTS AND PRODUCTIVITY...</a:t>
            </a:r>
            <a:endParaRPr>
              <a:highlight>
                <a:srgbClr val="EA9999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Ultimately</a:t>
            </a:r>
            <a:r>
              <a:rPr lang="en">
                <a:highlight>
                  <a:srgbClr val="EA9999"/>
                </a:highlight>
              </a:rPr>
              <a:t>, our team believes that a comprehensive proactive approach is the most cost effective way for the city of Chicago to address the issue of containing the West Nile Virus</a:t>
            </a:r>
            <a:endParaRPr>
              <a:highlight>
                <a:srgbClr val="EA9999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Both the CDC and the VDCI websites detail that </a:t>
            </a:r>
            <a:endParaRPr>
              <a:highlight>
                <a:srgbClr val="EA9999"/>
              </a:highlight>
            </a:endParaRPr>
          </a:p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-chemical cost of either type of pesticide is relatively inexpensive </a:t>
            </a:r>
            <a:endParaRPr>
              <a:highlight>
                <a:srgbClr val="EA9999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chemeClr val="accent4"/>
                </a:highlight>
              </a:rPr>
              <a:t>Case studies- Emergency Response in </a:t>
            </a:r>
            <a:r>
              <a:rPr lang="en">
                <a:highlight>
                  <a:schemeClr val="accent4"/>
                </a:highlight>
              </a:rPr>
              <a:t>Sacramento</a:t>
            </a:r>
            <a:r>
              <a:rPr lang="en">
                <a:highlight>
                  <a:schemeClr val="accent4"/>
                </a:highlight>
              </a:rPr>
              <a:t> reveals that </a:t>
            </a:r>
            <a:endParaRPr>
              <a:highlight>
                <a:schemeClr val="accent4"/>
              </a:highlight>
            </a:endParaRPr>
          </a:p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-most expensive component to the total cost of their WnV outbreak was</a:t>
            </a:r>
            <a:endParaRPr>
              <a:highlight>
                <a:schemeClr val="accent4"/>
              </a:highlight>
            </a:endParaRPr>
          </a:p>
          <a:p>
            <a:pPr indent="45720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	-Medical costs for those infected </a:t>
            </a:r>
            <a:endParaRPr>
              <a:highlight>
                <a:schemeClr val="accent4"/>
              </a:highlight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-coupled with the crippling emergency costs of overtime pay </a:t>
            </a:r>
            <a:endParaRPr>
              <a:highlight>
                <a:schemeClr val="accent4"/>
              </a:highlight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Chicago can avoid these expenses using preventative measures</a:t>
            </a:r>
            <a:endParaRPr>
              <a:highlight>
                <a:schemeClr val="accent4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	- in order to optimize the benefit from a spray we recommend a transition from:</a:t>
            </a:r>
            <a:endParaRPr>
              <a:highlight>
                <a:schemeClr val="accent4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			-truck mounting spraying to </a:t>
            </a:r>
            <a:endParaRPr>
              <a:highlight>
                <a:schemeClr val="accent4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			-aerial fogging</a:t>
            </a:r>
            <a:endParaRPr>
              <a:highlight>
                <a:schemeClr val="accent4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			- consideration factors, such as Size of treatment area, timing/biology, Wind speed/direction ,Dispersion speed have a lesser impact on the effectiveness of the spray itself.   </a:t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FFFF00"/>
                </a:highlight>
              </a:rPr>
              <a:t>To give a brief timeline of the virus’ history:</a:t>
            </a:r>
            <a:endParaRPr>
              <a:highlight>
                <a:srgbClr val="FFFF00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FFFF00"/>
                </a:highlight>
              </a:rPr>
              <a:t>The first case of Wnv in the US was detected in 1999</a:t>
            </a:r>
            <a:endParaRPr>
              <a:highlight>
                <a:srgbClr val="FFFF00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FFFF00"/>
                </a:highlight>
              </a:rPr>
              <a:t>Not long after in 2002, the first human cases of the virus were reported in Chicago </a:t>
            </a:r>
            <a:endParaRPr>
              <a:highlight>
                <a:srgbClr val="FFFF00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Responding quickly to the outbreak, by 2004 the City of Chicago and the Chicago Department of Public Health established a surveillance and control program that is still in effect today</a:t>
            </a:r>
            <a:endParaRPr>
              <a:highlight>
                <a:srgbClr val="EA9999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From late to early fall</a:t>
            </a:r>
            <a:endParaRPr>
              <a:highlight>
                <a:srgbClr val="EA9999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A number of mosquito traps are placed throughout the city</a:t>
            </a:r>
            <a:endParaRPr>
              <a:highlight>
                <a:srgbClr val="EA9999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Each trap is then tested for the virus</a:t>
            </a:r>
            <a:endParaRPr>
              <a:highlight>
                <a:srgbClr val="EA9999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EA9999"/>
                </a:highlight>
              </a:rPr>
              <a:t>The results of these tests dictate where the city will spray pesticides </a:t>
            </a:r>
            <a:r>
              <a:rPr lang="en">
                <a:highlight>
                  <a:srgbClr val="EA9999"/>
                </a:highlight>
              </a:rPr>
              <a:t>	</a:t>
            </a:r>
            <a:endParaRPr>
              <a:highlight>
                <a:srgbClr val="EA999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-Move a bit further down the timeline to 2018</a:t>
            </a:r>
            <a:endParaRPr>
              <a:highlight>
                <a:srgbClr val="EA9999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- Our team utilized weather, location, testing, &amp; spraying data </a:t>
            </a:r>
            <a:endParaRPr>
              <a:highlight>
                <a:srgbClr val="EA9999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- in order to build predictive models</a:t>
            </a:r>
            <a:endParaRPr>
              <a:highlight>
                <a:srgbClr val="EA9999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-to assist city in effectively/efficiently allocating resources dedicated to prevention</a:t>
            </a:r>
            <a:r>
              <a:rPr lang="en">
                <a:solidFill>
                  <a:srgbClr val="980000"/>
                </a:solidFill>
                <a:highlight>
                  <a:srgbClr val="EA9999"/>
                </a:highlight>
              </a:rPr>
              <a:t> </a:t>
            </a:r>
            <a:endParaRPr>
              <a:solidFill>
                <a:srgbClr val="980000"/>
              </a:solidFill>
              <a:highlight>
                <a:srgbClr val="EA999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	</a:t>
            </a:r>
            <a:endParaRPr>
              <a:highlight>
                <a:srgbClr val="EA999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A9999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DD7E6B"/>
                </a:highlight>
              </a:rPr>
              <a:t>Today our team will take you through:</a:t>
            </a:r>
            <a:endParaRPr>
              <a:highlight>
                <a:srgbClr val="DD7E6B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Our Exploratory data analysis</a:t>
            </a:r>
            <a:endParaRPr>
              <a:highlight>
                <a:srgbClr val="DD7E6B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Model building process</a:t>
            </a:r>
            <a:endParaRPr>
              <a:highlight>
                <a:srgbClr val="DD7E6B"/>
              </a:highlight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Cost-benefit analysis </a:t>
            </a:r>
            <a:endParaRPr>
              <a:highlight>
                <a:srgbClr val="DD7E6B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DD7E6B"/>
                </a:highlight>
              </a:rPr>
              <a:t>In Hopes to demonstrate that proactive methods will be most effective in</a:t>
            </a:r>
            <a:endParaRPr>
              <a:highlight>
                <a:srgbClr val="DD7E6B"/>
              </a:highlight>
            </a:endParaRPr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highlight>
                  <a:srgbClr val="DD7E6B"/>
                </a:highlight>
              </a:rPr>
              <a:t>Preventing the spread of West Nile virus in Chicago  </a:t>
            </a:r>
            <a:endParaRPr>
              <a:highlight>
                <a:srgbClr val="DD7E6B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/>
              <a:t>Positive skew = Blocks, NumMosquitos, and PrecipTotal (mean &gt; median &gt; mode)</a:t>
            </a:r>
            <a:endParaRPr sz="1050"/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/>
              <a:t>Negative skew = Tmax, Tavg, and DewPoint  (mean &lt; median &lt; mode)</a:t>
            </a:r>
            <a:endParaRPr sz="1050"/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/>
              <a:t>Normal = Day, Month, Sea Level, Longitude, and Latitude</a:t>
            </a:r>
            <a:endParaRPr sz="1050"/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/>
              <a:t>WnvPresent binary, more 0 than 1 = baseline going to be high</a:t>
            </a:r>
            <a:endParaRPr sz="1050"/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/>
              <a:t>Columns NumMosquitos, Tmax, Tavg, DewPoint, SeaLevel, Month, and Day shows the positive relationship to WnvPresent.</a:t>
            </a:r>
            <a:endParaRPr sz="105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63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Top 3 species = CULEX PIPIENS/RESTUANS, CULEX PIPIENS, CULEX RESTUANS.</a:t>
            </a:r>
            <a:endParaRPr sz="1050"/>
          </a:p>
          <a:p>
            <a:pPr indent="0" lvl="0" marL="50800" marR="63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Mosquito population drastically increases from July to August and drops significantly in September.</a:t>
            </a:r>
            <a:endParaRPr sz="105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63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West Nile virus seems to thrive at high temperature and high moisture level.</a:t>
            </a:r>
            <a:endParaRPr sz="105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Beating the Baseline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 Nile Virus Prediction in Chicago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036" y="0"/>
            <a:ext cx="3673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036" y="0"/>
            <a:ext cx="3673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036" y="0"/>
            <a:ext cx="3673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775" y="79275"/>
            <a:ext cx="345621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989" y="79275"/>
            <a:ext cx="34562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52783" r="0" t="0"/>
          <a:stretch/>
        </p:blipFill>
        <p:spPr>
          <a:xfrm>
            <a:off x="2464875" y="681200"/>
            <a:ext cx="4317402" cy="37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63" y="562025"/>
            <a:ext cx="8316274" cy="41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036" y="0"/>
            <a:ext cx="3673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  Cost </a:t>
            </a:r>
            <a:r>
              <a:rPr lang="en" sz="6000">
                <a:solidFill>
                  <a:schemeClr val="lt1"/>
                </a:solidFill>
              </a:rPr>
              <a:t>Benefit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58" name="Shape 158"/>
          <p:cNvSpPr txBox="1"/>
          <p:nvPr>
            <p:ph idx="4294967295" type="subTitle"/>
          </p:nvPr>
        </p:nvSpPr>
        <p:spPr>
          <a:xfrm>
            <a:off x="2549400" y="2836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ANALYSIS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625" y="958800"/>
            <a:ext cx="2002500" cy="20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Control 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180950"/>
            <a:ext cx="44610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Truck Mounted vs. Aerial Spraying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○"/>
            </a:pPr>
            <a:r>
              <a:rPr lang="en"/>
              <a:t>Size of Treatment Area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Timing &amp; Biology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 Speed &amp; Direction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Dispersion Speed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Organophosphate vs. Synthetic Pyrethroid Pesticides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EPA registered - effectiveness &amp; safety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 acre cost: $0.43 vs $2.14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use since 1950s - Naled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525" y="712225"/>
            <a:ext cx="4157749" cy="18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800" y="2693750"/>
            <a:ext cx="4279200" cy="17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446200"/>
            <a:ext cx="4265100" cy="3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SACRAMENTO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163 Cases Reported</a:t>
            </a:r>
            <a:endParaRPr sz="1400">
              <a:solidFill>
                <a:schemeClr val="accent5"/>
              </a:solidFill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Vector Control Cost :</a:t>
            </a:r>
            <a:r>
              <a:rPr lang="en" sz="1200"/>
              <a:t> </a:t>
            </a:r>
            <a:r>
              <a:rPr b="1" lang="en" sz="1200">
                <a:solidFill>
                  <a:schemeClr val="lt2"/>
                </a:solidFill>
              </a:rPr>
              <a:t>$660,000</a:t>
            </a:r>
            <a:endParaRPr b="1" sz="1200">
              <a:solidFill>
                <a:schemeClr val="lt2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Medical Cost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$ 33,143</a:t>
            </a:r>
            <a:r>
              <a:rPr lang="en" sz="1200">
                <a:solidFill>
                  <a:schemeClr val="lt2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per inpatient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$ 6,317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per outpatient 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$ 18,097</a:t>
            </a:r>
            <a:r>
              <a:rPr lang="en" sz="1200">
                <a:solidFill>
                  <a:schemeClr val="lt2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per nursing home patient 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Productivity Loss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$ 10,800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 per patient &lt; 60 years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$ 7,500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 per patient &gt; 60 years 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</a:rPr>
              <a:t>TOTAL COST = $</a:t>
            </a:r>
            <a:endParaRPr b="1"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$2,844,338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Medical and Productivity Loss</a:t>
            </a:r>
            <a:endParaRPr b="1"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b="1" lang="en" sz="1400">
                <a:solidFill>
                  <a:schemeClr val="accent5"/>
                </a:solidFill>
                <a:highlight>
                  <a:srgbClr val="FFFFFF"/>
                </a:highlight>
              </a:rPr>
              <a:t>$2,979,037 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676" y="-6"/>
            <a:ext cx="4556652" cy="1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>
            <p:ph idx="1" type="body"/>
          </p:nvPr>
        </p:nvSpPr>
        <p:spPr>
          <a:xfrm>
            <a:off x="4344775" y="1510650"/>
            <a:ext cx="4265100" cy="3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OTHER AREAS IN ILLINOIS 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Itasca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Vector Control Cost 2015 :</a:t>
            </a:r>
            <a:r>
              <a:rPr lang="en" sz="1200"/>
              <a:t> </a:t>
            </a:r>
            <a:r>
              <a:rPr b="1" lang="en" sz="1200">
                <a:solidFill>
                  <a:schemeClr val="lt2"/>
                </a:solidFill>
              </a:rPr>
              <a:t>$70,508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$ 13,907</a:t>
            </a:r>
            <a:r>
              <a:rPr lang="en" sz="1200">
                <a:solidFill>
                  <a:schemeClr val="lt2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per square mile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</a:rPr>
              <a:t>Northwest Mosquito Abatement District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</a:pP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</a:rPr>
              <a:t>Vector Control Cost 2015: </a:t>
            </a: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$2,300,000</a:t>
            </a:r>
            <a:endParaRPr b="1" sz="12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</a:pP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$9,536 </a:t>
            </a: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</a:rPr>
              <a:t>per square mile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</a:pP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</a:rPr>
              <a:t>Covers 24 suburban districts 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</a:rPr>
              <a:t>Addison Township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</a:pPr>
            <a:r>
              <a:rPr lang="en" sz="1200">
                <a:solidFill>
                  <a:schemeClr val="accent1"/>
                </a:solidFill>
                <a:highlight>
                  <a:srgbClr val="FFFFFF"/>
                </a:highlight>
              </a:rPr>
              <a:t>Vector Control Cost 2015: </a:t>
            </a: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$41,455</a:t>
            </a:r>
            <a:endParaRPr b="1" sz="12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</a:pPr>
            <a:r>
              <a:rPr b="1" lang="en" sz="1200">
                <a:solidFill>
                  <a:schemeClr val="lt2"/>
                </a:solidFill>
                <a:highlight>
                  <a:srgbClr val="FFFFFF"/>
                </a:highlight>
              </a:rPr>
              <a:t>$1,278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per square mile</a:t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265500" y="45687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 Nile Virus</a:t>
            </a:r>
            <a:endParaRPr/>
          </a:p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894500" y="844825"/>
            <a:ext cx="3837000" cy="3695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1905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lang="en" sz="1200"/>
              <a:t>Most common mosquito-borne disease in U.S.</a:t>
            </a:r>
            <a:endParaRPr sz="1200"/>
          </a:p>
          <a:p>
            <a:pPr indent="-304800" lvl="0" marL="457200" marR="1905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lang="en" sz="1200"/>
              <a:t>80% of people infected will not show any symptoms.</a:t>
            </a:r>
            <a:endParaRPr sz="1200"/>
          </a:p>
          <a:p>
            <a:pPr indent="-304800" lvl="1" marL="914400" marR="1905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</a:pPr>
            <a:r>
              <a:rPr lang="en" sz="1200"/>
              <a:t>Common: Flu-like </a:t>
            </a:r>
            <a:endParaRPr sz="1200"/>
          </a:p>
          <a:p>
            <a:pPr indent="-304800" lvl="1" marL="914400" marR="1905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</a:pPr>
            <a:r>
              <a:rPr lang="en" sz="1200"/>
              <a:t>Severe: fatal neurological disease </a:t>
            </a:r>
            <a:endParaRPr sz="1200"/>
          </a:p>
          <a:p>
            <a:pPr indent="-304800" lvl="0" marL="457200" marR="1905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lang="en" sz="1200"/>
              <a:t>Mainly transmitted to people through mosquito bites </a:t>
            </a:r>
            <a:endParaRPr sz="1200"/>
          </a:p>
          <a:p>
            <a:pPr indent="-304800" lvl="0" marL="457200" marR="1905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lang="en" sz="1200"/>
              <a:t>Vaccines not yet available for human use </a:t>
            </a:r>
            <a:endParaRPr sz="1200"/>
          </a:p>
          <a:p>
            <a:pPr indent="-304800" lvl="0" marL="457200" marR="1905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lang="en" sz="1200"/>
              <a:t>Risk of increased exposure with climate change</a:t>
            </a:r>
            <a:endParaRPr sz="1200"/>
          </a:p>
          <a:p>
            <a:pPr indent="-304800" lvl="1" marL="914400" marR="1905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</a:pPr>
            <a:r>
              <a:rPr lang="en" sz="1200"/>
              <a:t>Increased temperatures </a:t>
            </a:r>
            <a:endParaRPr sz="1200"/>
          </a:p>
          <a:p>
            <a:pPr indent="-304800" lvl="1" marL="914400" marR="190500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</a:pPr>
            <a:r>
              <a:rPr lang="en" sz="1200"/>
              <a:t>Increased disease incubation &amp; biting rates  </a:t>
            </a:r>
            <a:endParaRPr sz="1200"/>
          </a:p>
          <a:p>
            <a:pPr indent="0" lvl="0" marL="0"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0" y="2157701"/>
            <a:ext cx="4158301" cy="21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4294967295" type="title"/>
          </p:nvPr>
        </p:nvSpPr>
        <p:spPr>
          <a:xfrm>
            <a:off x="625850" y="112700"/>
            <a:ext cx="33015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Cost and Benefit Comparison</a:t>
            </a:r>
            <a:endParaRPr sz="2400"/>
          </a:p>
        </p:txBody>
      </p:sp>
      <p:sp>
        <p:nvSpPr>
          <p:cNvPr id="180" name="Shape 180"/>
          <p:cNvSpPr txBox="1"/>
          <p:nvPr>
            <p:ph idx="4294967295" type="subTitle"/>
          </p:nvPr>
        </p:nvSpPr>
        <p:spPr>
          <a:xfrm>
            <a:off x="254000" y="822750"/>
            <a:ext cx="40452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Chemical Costs are inexpensive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Organophosphates</a:t>
            </a:r>
            <a:r>
              <a:rPr lang="en" sz="1400"/>
              <a:t> average is $0.43 per acre treated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Synthetic</a:t>
            </a:r>
            <a:r>
              <a:rPr lang="en" sz="1400"/>
              <a:t> Pyrethroids average $1.43 - $ 2.85 per acre treated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Overtime Labor is expensive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overtime labor for Sacramento costs $41,790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TOTAL vector control cost for an area the size of the spray area in Chicago was $41,455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Medical Costs and Productivity Loss are very expensive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3:1 ratio of medical expenses to vector control and administrative expenses in Sacramento</a:t>
            </a:r>
            <a:endParaRPr sz="1400"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125" y="345200"/>
            <a:ext cx="4289676" cy="42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  Recommendations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West Nile Virus in Chicago Timeline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575" y="128950"/>
            <a:ext cx="966150" cy="8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3675"/>
            <a:ext cx="8815176" cy="34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02765"/>
            <a:ext cx="9144001" cy="353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1517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75" y="731575"/>
            <a:ext cx="840225" cy="7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00" y="2225438"/>
            <a:ext cx="840225" cy="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597" y="3647000"/>
            <a:ext cx="888591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90250" y="526350"/>
            <a:ext cx="7347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390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3"/>
                </a:solidFill>
              </a:rPr>
              <a:t>Exploring Correlation</a:t>
            </a:r>
            <a:r>
              <a:rPr lang="en" sz="3600"/>
              <a:t> </a:t>
            </a:r>
            <a:endParaRPr sz="360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100" y="817750"/>
            <a:ext cx="3840504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75" y="817750"/>
            <a:ext cx="4442975" cy="30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395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3"/>
                </a:solidFill>
              </a:rPr>
              <a:t>Exploring Count</a:t>
            </a:r>
            <a:endParaRPr>
              <a:solidFill>
                <a:schemeClr val="accent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</a:rPr>
              <a:t> </a:t>
            </a:r>
            <a:endParaRPr b="1" sz="3600">
              <a:solidFill>
                <a:schemeClr val="accent4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25" y="597638"/>
            <a:ext cx="38862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88" y="2041400"/>
            <a:ext cx="38576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425" y="2277063"/>
            <a:ext cx="2922900" cy="21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500" y="307838"/>
            <a:ext cx="2773220" cy="19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500" y="2343750"/>
            <a:ext cx="2773225" cy="197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56" y="207125"/>
            <a:ext cx="3174268" cy="21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124425" y="4315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3"/>
                </a:solidFill>
              </a:rPr>
              <a:t>Exploring Factored Relationships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036" y="0"/>
            <a:ext cx="3673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